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</p:sldMasterIdLst>
  <p:notesMasterIdLst>
    <p:notesMasterId r:id="rId15"/>
  </p:notesMasterIdLst>
  <p:sldIdLst>
    <p:sldId id="256" r:id="rId3"/>
    <p:sldId id="278" r:id="rId4"/>
    <p:sldId id="260" r:id="rId5"/>
    <p:sldId id="258" r:id="rId6"/>
    <p:sldId id="273" r:id="rId7"/>
    <p:sldId id="272" r:id="rId8"/>
    <p:sldId id="261" r:id="rId9"/>
    <p:sldId id="275" r:id="rId10"/>
    <p:sldId id="274" r:id="rId11"/>
    <p:sldId id="277" r:id="rId12"/>
    <p:sldId id="279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3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1606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667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3608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879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2273452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685800" y="3269450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90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Graphic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3"/>
          </p:nvPr>
        </p:nvSpPr>
        <p:spPr>
          <a:xfrm>
            <a:off x="4621213" y="1825625"/>
            <a:ext cx="4195762" cy="41433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7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8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7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IEEE Texas Technical Tour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126378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Scope, schedule &amp; events planned for 2018-2019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endParaRPr lang="en-US"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dirty="0"/>
              <a:t>By T. Scott Atkinson, Tour Organizer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   Garrett </a:t>
            </a:r>
            <a:r>
              <a:rPr lang="en-US" sz="2800" b="1" i="1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Polhamus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Tour Treasurer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BAE4-4348-4A33-8759-FCCCE10FC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87E46-5D6A-496D-8B9A-26A7E3AC345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6" y="1825625"/>
            <a:ext cx="7938292" cy="1322021"/>
          </a:xfrm>
        </p:spPr>
        <p:txBody>
          <a:bodyPr/>
          <a:lstStyle/>
          <a:p>
            <a:r>
              <a:rPr lang="en-US" dirty="0"/>
              <a:t>Motion to CTS </a:t>
            </a:r>
            <a:r>
              <a:rPr lang="en-US" dirty="0" err="1"/>
              <a:t>Excom</a:t>
            </a:r>
            <a:r>
              <a:rPr lang="en-US" dirty="0"/>
              <a:t> to approve project and budget</a:t>
            </a:r>
          </a:p>
          <a:p>
            <a:r>
              <a:rPr lang="en-US" dirty="0"/>
              <a:t>Obtain Signed MOU with CTS</a:t>
            </a:r>
          </a:p>
          <a:p>
            <a:r>
              <a:rPr lang="en-US" dirty="0"/>
              <a:t>Contact Houston, San Antonio, Austin &amp; Dallas LM Volunteers</a:t>
            </a:r>
          </a:p>
          <a:p>
            <a:r>
              <a:rPr lang="en-US" dirty="0"/>
              <a:t>Consider hiring Tour Operator (budgeted)</a:t>
            </a:r>
          </a:p>
          <a:p>
            <a:r>
              <a:rPr lang="en-US" dirty="0"/>
              <a:t>Review and contract with Bus Company ($1,200 deposit)</a:t>
            </a:r>
          </a:p>
          <a:p>
            <a:r>
              <a:rPr lang="en-US" dirty="0"/>
              <a:t>Identify best sites to include in Tour</a:t>
            </a:r>
          </a:p>
          <a:p>
            <a:r>
              <a:rPr lang="en-US" dirty="0"/>
              <a:t>Arrange for hotels/restaurants at each city</a:t>
            </a:r>
          </a:p>
          <a:p>
            <a:r>
              <a:rPr lang="en-US" dirty="0"/>
              <a:t>Firm up schedule</a:t>
            </a:r>
          </a:p>
          <a:p>
            <a:r>
              <a:rPr lang="en-US" dirty="0"/>
              <a:t>Release publicity via </a:t>
            </a:r>
            <a:r>
              <a:rPr lang="en-US" dirty="0" err="1"/>
              <a:t>eNotices</a:t>
            </a:r>
            <a:r>
              <a:rPr lang="en-US" dirty="0"/>
              <a:t> to all IEEE Life Members and place article in IEEE Life Members Newsletter.</a:t>
            </a:r>
          </a:p>
          <a:p>
            <a:r>
              <a:rPr lang="en-US" dirty="0"/>
              <a:t>Accept “Save the Date” deposits</a:t>
            </a:r>
          </a:p>
        </p:txBody>
      </p:sp>
    </p:spTree>
    <p:extLst>
      <p:ext uri="{BB962C8B-B14F-4D97-AF65-F5344CB8AC3E}">
        <p14:creationId xmlns:p14="http://schemas.microsoft.com/office/powerpoint/2010/main" val="239149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8AE-0B43-4F40-8851-9AEEDD3E7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to CTS </a:t>
            </a:r>
            <a:r>
              <a:rPr lang="en-US" dirty="0" err="1"/>
              <a:t>Excom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0FAE9-7EC8-43A3-84B3-981C171C5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8729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 move that the Texas Technical Tour as described in this presentation be approved with a 2018-19 budget of $5,000 seed money and that the MOU be signed by the CTS Chair.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T. Scott Atkinson, Organizer and Chair of the Tour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61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4A3674-BA06-4390-8FB1-6201681F8414}"/>
              </a:ext>
            </a:extLst>
          </p:cNvPr>
          <p:cNvSpPr txBox="1"/>
          <p:nvPr/>
        </p:nvSpPr>
        <p:spPr>
          <a:xfrm>
            <a:off x="2250831" y="2831123"/>
            <a:ext cx="5400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DISCUSSION?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B960-99E8-4D8F-A3FF-47F72485A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346" y="1130452"/>
            <a:ext cx="7772400" cy="903922"/>
          </a:xfrm>
        </p:spPr>
        <p:txBody>
          <a:bodyPr/>
          <a:lstStyle/>
          <a:p>
            <a:r>
              <a:rPr lang="en-US" dirty="0"/>
              <a:t>Texas Technical Tour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64EA9-717A-4296-8FF6-B9B8FEA90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061" y="2034374"/>
            <a:ext cx="7772400" cy="1244282"/>
          </a:xfrm>
        </p:spPr>
        <p:txBody>
          <a:bodyPr/>
          <a:lstStyle/>
          <a:p>
            <a:r>
              <a:rPr lang="en-US" dirty="0"/>
              <a:t>Chair – T. Scott Atkinson</a:t>
            </a:r>
          </a:p>
          <a:p>
            <a:r>
              <a:rPr lang="en-US" dirty="0"/>
              <a:t>Treasurer – Garrett </a:t>
            </a:r>
            <a:r>
              <a:rPr lang="en-US" dirty="0" err="1"/>
              <a:t>Polhamus</a:t>
            </a:r>
            <a:endParaRPr lang="en-US" dirty="0"/>
          </a:p>
          <a:p>
            <a:r>
              <a:rPr lang="en-US" dirty="0"/>
              <a:t>San Antonio LM Chair – Jim </a:t>
            </a:r>
            <a:r>
              <a:rPr lang="en-US" dirty="0" err="1"/>
              <a:t>Brakefield</a:t>
            </a:r>
            <a:endParaRPr lang="en-US" dirty="0"/>
          </a:p>
          <a:p>
            <a:r>
              <a:rPr lang="en-US" dirty="0"/>
              <a:t>Advisor – Ernest Franke</a:t>
            </a:r>
          </a:p>
          <a:p>
            <a:r>
              <a:rPr lang="en-US" dirty="0"/>
              <a:t>Advisor – Tom O’Brien</a:t>
            </a:r>
          </a:p>
          <a:p>
            <a:r>
              <a:rPr lang="en-US" dirty="0"/>
              <a:t>Advisor – Bob Harris</a:t>
            </a:r>
          </a:p>
        </p:txBody>
      </p:sp>
    </p:spTree>
    <p:extLst>
      <p:ext uri="{BB962C8B-B14F-4D97-AF65-F5344CB8AC3E}">
        <p14:creationId xmlns:p14="http://schemas.microsoft.com/office/powerpoint/2010/main" val="273177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306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Scope of Texas Tour</a:t>
            </a:r>
            <a:endParaRPr sz="306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4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Tour Sponsors: San Antonio Life Members Group / CTS</a:t>
            </a:r>
            <a:endParaRPr sz="24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396815" y="1733947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Modeled after the previous IEEE Life Member Committee technical tours to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dirty="0"/>
              <a:t>     Panama Canal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England/Scotland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dirty="0"/>
              <a:t>     Japan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dirty="0"/>
              <a:t>Organized like an IEEE Conference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lang="en-US" dirty="0"/>
          </a:p>
          <a:p>
            <a:pPr indent="-457200">
              <a:spcBef>
                <a:spcPts val="0"/>
              </a:spcBef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Consists of a bus tour (</a:t>
            </a:r>
            <a:r>
              <a:rPr lang="en-US" dirty="0"/>
              <a:t>Maximum of 50) over 10 days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dirty="0"/>
              <a:t>     Visit sites of significant technical interest to engineers/scientists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dirty="0"/>
              <a:t> includes cities: Houston, San Antonio, Austin and Dallas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Includes hotels and most meals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dirty="0"/>
              <a:t>     Includes receptions, social &amp; cultural events &amp; some free time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All fees and transportation provided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lang="en-US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dirty="0"/>
              <a:t>F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ocused on IEEE Life Members &amp; their spouses but</a:t>
            </a:r>
            <a:r>
              <a:rPr lang="en-US" dirty="0"/>
              <a:t> open to all comers.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Planned </a:t>
            </a:r>
            <a:r>
              <a:rPr lang="en-US" sz="4400" dirty="0"/>
              <a:t>P</a:t>
            </a: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ublic </a:t>
            </a:r>
            <a:r>
              <a:rPr lang="en-US" sz="4400" dirty="0"/>
              <a:t>A</a:t>
            </a: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nnouncements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537491" y="1840948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32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Fall of 2018: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lang="en-US" dirty="0"/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dirty="0"/>
              <a:t>Notice listed in the IEEE Life Members Newsletter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dirty="0" err="1"/>
              <a:t>eNotice</a:t>
            </a:r>
            <a:r>
              <a:rPr lang="en-US" dirty="0"/>
              <a:t>(s) to all Life Members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lang="en-US" dirty="0"/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lang="en-US" dirty="0"/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32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December 2018: 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lang="en-US"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Save the Date with pre-registration of those wishing to participate with a $200 deposit per person, refundable for 90 days.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Final Registration &amp; Tour Dates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616622" y="2060755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b="1" i="1" u="none" strike="noStrike" cap="none" baseline="30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Quarter of 2019: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dirty="0"/>
              <a:t>Deadline for full payment of intent to participate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lang="en-US" dirty="0"/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June 30</a:t>
            </a:r>
            <a:r>
              <a:rPr lang="en-US" sz="2800" b="1" i="1" u="none" strike="noStrike" cap="none" baseline="30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2019: </a:t>
            </a:r>
          </a:p>
          <a:p>
            <a:pPr lvl="0" indent="-177800">
              <a:spcBef>
                <a:spcPts val="0"/>
              </a:spcBef>
            </a:pPr>
            <a:r>
              <a:rPr lang="en-US" dirty="0"/>
              <a:t>Absolute deadline to pay all fees</a:t>
            </a:r>
          </a:p>
          <a:p>
            <a:pPr lvl="0" indent="-177800">
              <a:spcBef>
                <a:spcPts val="0"/>
              </a:spcBef>
            </a:pPr>
            <a:endParaRPr lang="en-US"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177800">
              <a:spcBef>
                <a:spcPts val="0"/>
              </a:spcBef>
            </a:pPr>
            <a:r>
              <a:rPr lang="en-US" dirty="0"/>
              <a:t>September/October, 2019</a:t>
            </a:r>
          </a:p>
          <a:p>
            <a:pPr lvl="0" indent="-177800">
              <a:spcBef>
                <a:spcPts val="0"/>
              </a:spcBef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Tour Activities (10 consecutive days)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859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3060" dirty="0"/>
              <a:t>Events Planned</a:t>
            </a:r>
            <a:endParaRPr sz="306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 starts at check-in Houston, TX hotel (TBD)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lang="en-US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Preliminary Sites to be visited</a:t>
            </a:r>
          </a:p>
          <a:p>
            <a:pPr indent="-457200">
              <a:spcBef>
                <a:spcPts val="0"/>
              </a:spcBef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Manned Spacecraft Center with visits to various NASA facilities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University of Houston, Super Conductivity IEEE Milestone </a:t>
            </a:r>
          </a:p>
          <a:p>
            <a:pPr indent="-457200">
              <a:spcBef>
                <a:spcPts val="0"/>
              </a:spcBef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 </a:t>
            </a:r>
            <a:r>
              <a:rPr lang="en-US" dirty="0"/>
              <a:t>University Technical Developments</a:t>
            </a:r>
          </a:p>
          <a:p>
            <a:pPr indent="-457200">
              <a:spcBef>
                <a:spcPts val="0"/>
              </a:spcBef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Southwest Research Institute Labs</a:t>
            </a:r>
          </a:p>
          <a:p>
            <a:pPr indent="-457200">
              <a:spcBef>
                <a:spcPts val="0"/>
              </a:spcBef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 Antonio Museum of Science and Technology (SAMSAT</a:t>
            </a:r>
          </a:p>
          <a:p>
            <a:pPr indent="-457200">
              <a:spcBef>
                <a:spcPts val="0"/>
              </a:spcBef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time on the San Antonio River Walk with reception and dinner.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Austin Texas State Computing Center</a:t>
            </a:r>
          </a:p>
          <a:p>
            <a:pPr indent="-457200">
              <a:spcBef>
                <a:spcPts val="0"/>
              </a:spcBef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Texas Austin Electrical and Computer Engineering Center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Texas Instruments in Dallas</a:t>
            </a: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lang="en-US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821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306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Budget, Initial draft</a:t>
            </a:r>
            <a:endParaRPr sz="306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4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3"/>
          </p:nvPr>
        </p:nvSpPr>
        <p:spPr>
          <a:xfrm>
            <a:off x="501520" y="1733947"/>
            <a:ext cx="8140959" cy="40575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are based upon full registration of 50 travelers and associated expenses of hosting the 10 day tour.</a:t>
            </a:r>
          </a:p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93BEC-2853-4870-A82E-88EF43F18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93729"/>
              </p:ext>
            </p:extLst>
          </p:nvPr>
        </p:nvGraphicFramePr>
        <p:xfrm>
          <a:off x="1427285" y="3068257"/>
          <a:ext cx="60960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2576635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81307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6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Registration* &amp;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1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Misc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0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Seed Money from 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0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Total Receipts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170,500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585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037EBAE-E292-4986-8392-7B9AD18A1E72}"/>
              </a:ext>
            </a:extLst>
          </p:cNvPr>
          <p:cNvSpPr txBox="1"/>
          <p:nvPr/>
        </p:nvSpPr>
        <p:spPr>
          <a:xfrm>
            <a:off x="1414459" y="5876409"/>
            <a:ext cx="4948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Based on preliminary estimated price of $3,200 per person.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306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Budget, Initial draft</a:t>
            </a:r>
            <a:endParaRPr sz="306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4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3"/>
          </p:nvPr>
        </p:nvSpPr>
        <p:spPr>
          <a:xfrm>
            <a:off x="501520" y="1733947"/>
            <a:ext cx="8140959" cy="40575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are based upon full registration of 50 travelers and associated expenses of hosting the 10 day tour.</a:t>
            </a:r>
          </a:p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B5919E-03AE-4C44-8903-36B51781C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06214"/>
              </p:ext>
            </p:extLst>
          </p:nvPr>
        </p:nvGraphicFramePr>
        <p:xfrm>
          <a:off x="1321776" y="2555389"/>
          <a:ext cx="5835162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3811">
                  <a:extLst>
                    <a:ext uri="{9D8B030D-6E8A-4147-A177-3AD203B41FA5}">
                      <a16:colId xmlns:a16="http://schemas.microsoft.com/office/drawing/2014/main" val="3379699716"/>
                    </a:ext>
                  </a:extLst>
                </a:gridCol>
                <a:gridCol w="1181351">
                  <a:extLst>
                    <a:ext uri="{9D8B030D-6E8A-4147-A177-3AD203B41FA5}">
                      <a16:colId xmlns:a16="http://schemas.microsoft.com/office/drawing/2014/main" val="49772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19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Guest hotels/meals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96,000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514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7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Program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91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Miscellaneous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13,100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4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8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Sub-total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`138,100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93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Repay Seed Money to 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5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Total Outlays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143,100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04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85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306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Budget, Initial draft</a:t>
            </a:r>
            <a:endParaRPr sz="306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4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3"/>
          </p:nvPr>
        </p:nvSpPr>
        <p:spPr>
          <a:xfrm>
            <a:off x="501520" y="1733947"/>
            <a:ext cx="8140959" cy="40575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are based upon full registration of 50 travelers and associated expenses of hosting the 10 day tour.</a:t>
            </a:r>
          </a:p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1BB1A15-773F-42D2-AAFC-4DB55BB25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9719"/>
              </p:ext>
            </p:extLst>
          </p:nvPr>
        </p:nvGraphicFramePr>
        <p:xfrm>
          <a:off x="2186351" y="2470006"/>
          <a:ext cx="513764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556">
                  <a:extLst>
                    <a:ext uri="{9D8B030D-6E8A-4147-A177-3AD203B41FA5}">
                      <a16:colId xmlns:a16="http://schemas.microsoft.com/office/drawing/2014/main" val="294711424"/>
                    </a:ext>
                  </a:extLst>
                </a:gridCol>
                <a:gridCol w="1143085">
                  <a:extLst>
                    <a:ext uri="{9D8B030D-6E8A-4147-A177-3AD203B41FA5}">
                      <a16:colId xmlns:a16="http://schemas.microsoft.com/office/drawing/2014/main" val="152529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SURPLUS / 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82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Revenue – Expenses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27,400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42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SA Life Member Group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16,440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72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Central Texas Section 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10,960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92157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E0FB17-5584-4E28-8D2A-4B4EDE2C0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6421"/>
              </p:ext>
            </p:extLst>
          </p:nvPr>
        </p:nvGraphicFramePr>
        <p:xfrm>
          <a:off x="1558505" y="4309067"/>
          <a:ext cx="6096000" cy="144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969925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91000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SURPLUS PERCENTAGES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40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 % of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444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 % of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2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57094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652</Words>
  <Application>Microsoft Office PowerPoint</Application>
  <PresentationFormat>On-screen Show (4:3)</PresentationFormat>
  <Paragraphs>130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Merriweather Sans</vt:lpstr>
      <vt:lpstr>Noto Sans Symbols</vt:lpstr>
      <vt:lpstr>Title Slides</vt:lpstr>
      <vt:lpstr>Content Slides</vt:lpstr>
      <vt:lpstr>IEEE Texas Technical Tour</vt:lpstr>
      <vt:lpstr>Texas Technical Tour Team</vt:lpstr>
      <vt:lpstr>Scope of Texas Tour</vt:lpstr>
      <vt:lpstr>Planned Public Announcements</vt:lpstr>
      <vt:lpstr>Final Registration &amp; Tour Dates</vt:lpstr>
      <vt:lpstr>Events Planned</vt:lpstr>
      <vt:lpstr>Budget, Initial draft</vt:lpstr>
      <vt:lpstr>Budget, Initial draft</vt:lpstr>
      <vt:lpstr>Budget, Initial draft</vt:lpstr>
      <vt:lpstr>Next Steps</vt:lpstr>
      <vt:lpstr>Motion to CTS Excom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Texas Technical Tour</dc:title>
  <cp:lastModifiedBy>T. Scott Atkinson</cp:lastModifiedBy>
  <cp:revision>22</cp:revision>
  <dcterms:modified xsi:type="dcterms:W3CDTF">2018-08-24T16:35:34Z</dcterms:modified>
</cp:coreProperties>
</file>